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69" r:id="rId5"/>
    <p:sldId id="270" r:id="rId6"/>
    <p:sldId id="259" r:id="rId7"/>
    <p:sldId id="260" r:id="rId8"/>
    <p:sldId id="261" r:id="rId9"/>
    <p:sldId id="262" r:id="rId10"/>
    <p:sldId id="266" r:id="rId11"/>
    <p:sldId id="267" r:id="rId12"/>
    <p:sldId id="268" r:id="rId13"/>
    <p:sldId id="271" r:id="rId14"/>
    <p:sldId id="272" r:id="rId15"/>
    <p:sldId id="264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29" autoAdjust="0"/>
  </p:normalViewPr>
  <p:slideViewPr>
    <p:cSldViewPr>
      <p:cViewPr>
        <p:scale>
          <a:sx n="72" d="100"/>
          <a:sy n="72" d="100"/>
        </p:scale>
        <p:origin x="-1084" y="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27046-EBF4-468C-B134-59B39B23C37E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FB6C85-D2B6-4E79-9428-38AF65A70C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932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“So as you can see here I marked the Styrofoam block.</a:t>
            </a:r>
            <a:r>
              <a:rPr lang="en-US" baseline="0" dirty="0" smtClean="0"/>
              <a:t> We all started off with the same size block of course.”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FB6C85-D2B6-4E79-9428-38AF65A70C6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80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Most</a:t>
            </a:r>
            <a:r>
              <a:rPr lang="en-US" baseline="0" dirty="0" smtClean="0"/>
              <a:t> of t</a:t>
            </a:r>
            <a:r>
              <a:rPr lang="en-US" dirty="0" smtClean="0"/>
              <a:t>he mouse and the primary/</a:t>
            </a:r>
            <a:r>
              <a:rPr lang="en-US" baseline="0" dirty="0" smtClean="0"/>
              <a:t>secondary buttons will be made of regular plastic. The depression will be covered in silicone and the scroll  would be metal covered in rubber.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FB6C85-D2B6-4E79-9428-38AF65A70C6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2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B6493-FEF1-409C-AAF2-538E524EE2A3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92A5EEE-0A86-4C1C-BD17-9DC856E3659A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B6493-FEF1-409C-AAF2-538E524EE2A3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5EEE-0A86-4C1C-BD17-9DC856E365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B6493-FEF1-409C-AAF2-538E524EE2A3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5EEE-0A86-4C1C-BD17-9DC856E365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99B6493-FEF1-409C-AAF2-538E524EE2A3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92A5EEE-0A86-4C1C-BD17-9DC856E3659A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B6493-FEF1-409C-AAF2-538E524EE2A3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5EEE-0A86-4C1C-BD17-9DC856E3659A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B6493-FEF1-409C-AAF2-538E524EE2A3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5EEE-0A86-4C1C-BD17-9DC856E3659A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5EEE-0A86-4C1C-BD17-9DC856E3659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B6493-FEF1-409C-AAF2-538E524EE2A3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B6493-FEF1-409C-AAF2-538E524EE2A3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5EEE-0A86-4C1C-BD17-9DC856E3659A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B6493-FEF1-409C-AAF2-538E524EE2A3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5EEE-0A86-4C1C-BD17-9DC856E365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99B6493-FEF1-409C-AAF2-538E524EE2A3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92A5EEE-0A86-4C1C-BD17-9DC856E3659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B6493-FEF1-409C-AAF2-538E524EE2A3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92A5EEE-0A86-4C1C-BD17-9DC856E3659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99B6493-FEF1-409C-AAF2-538E524EE2A3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92A5EEE-0A86-4C1C-BD17-9DC856E3659A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2800" y="4495800"/>
            <a:ext cx="5638800" cy="1219200"/>
          </a:xfrm>
        </p:spPr>
        <p:txBody>
          <a:bodyPr/>
          <a:lstStyle/>
          <a:p>
            <a:r>
              <a:rPr lang="en-US" dirty="0" smtClean="0"/>
              <a:t>Christopher Rose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838200"/>
            <a:ext cx="6781800" cy="2057400"/>
          </a:xfrm>
        </p:spPr>
        <p:txBody>
          <a:bodyPr/>
          <a:lstStyle/>
          <a:p>
            <a:r>
              <a:rPr lang="en-US" dirty="0" smtClean="0"/>
              <a:t>Design Challenge:</a:t>
            </a:r>
            <a:r>
              <a:rPr lang="en-US" dirty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Ergonomic </a:t>
            </a:r>
            <a:r>
              <a:rPr lang="en-US" dirty="0"/>
              <a:t>Mouse </a:t>
            </a:r>
          </a:p>
        </p:txBody>
      </p:sp>
    </p:spTree>
    <p:extLst>
      <p:ext uri="{BB962C8B-B14F-4D97-AF65-F5344CB8AC3E}">
        <p14:creationId xmlns:p14="http://schemas.microsoft.com/office/powerpoint/2010/main" val="4156689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304800"/>
            <a:ext cx="556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Progression of the Mouse (5)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143000"/>
            <a:ext cx="4724400" cy="351533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86400" y="121920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Split Design for two peaks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42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9200" y="457200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Progression of the Mouse (6)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18"/>
          <a:stretch/>
        </p:blipFill>
        <p:spPr>
          <a:xfrm rot="5400000">
            <a:off x="-343915" y="1715516"/>
            <a:ext cx="5029201" cy="43413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1143000"/>
            <a:ext cx="3124200" cy="5368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638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609600"/>
            <a:ext cx="426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Progression of the Mouse (7)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118947"/>
            <a:ext cx="4208266" cy="3962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82" t="17833" r="9891" b="16567"/>
          <a:stretch/>
        </p:blipFill>
        <p:spPr>
          <a:xfrm rot="5400000">
            <a:off x="-260842" y="2656743"/>
            <a:ext cx="4237894" cy="2886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08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Grip Strength </a:t>
            </a:r>
          </a:p>
          <a:p>
            <a:r>
              <a:rPr lang="en-US" dirty="0" smtClean="0"/>
              <a:t>Minimal finger movement</a:t>
            </a:r>
          </a:p>
          <a:p>
            <a:r>
              <a:rPr lang="en-US" dirty="0" smtClean="0"/>
              <a:t>Easy to access scroll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Ergonomic Features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459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Feedback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u="sng" dirty="0" smtClean="0"/>
              <a:t>Positive</a:t>
            </a:r>
          </a:p>
          <a:p>
            <a:r>
              <a:rPr lang="en-US" dirty="0" smtClean="0"/>
              <a:t>Scroll placement</a:t>
            </a:r>
          </a:p>
          <a:p>
            <a:r>
              <a:rPr lang="en-US" dirty="0" smtClean="0"/>
              <a:t>Button size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u="sng" dirty="0" smtClean="0"/>
              <a:t>Negative</a:t>
            </a:r>
          </a:p>
          <a:p>
            <a:r>
              <a:rPr lang="en-US" dirty="0" smtClean="0"/>
              <a:t>Overall size of the mouse</a:t>
            </a:r>
          </a:p>
          <a:p>
            <a:r>
              <a:rPr lang="en-US" dirty="0" smtClean="0"/>
              <a:t>Altitude</a:t>
            </a:r>
          </a:p>
          <a:p>
            <a:r>
              <a:rPr lang="en-US" dirty="0" smtClean="0"/>
              <a:t>Scroll size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69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</a:t>
            </a:r>
            <a:r>
              <a:rPr lang="en-US" dirty="0" smtClean="0"/>
              <a:t>lastic</a:t>
            </a:r>
          </a:p>
          <a:p>
            <a:r>
              <a:rPr lang="en-US" dirty="0" smtClean="0"/>
              <a:t>Silicone</a:t>
            </a:r>
          </a:p>
          <a:p>
            <a:r>
              <a:rPr lang="en-US" dirty="0" smtClean="0"/>
              <a:t>Rubber</a:t>
            </a:r>
          </a:p>
          <a:p>
            <a:r>
              <a:rPr lang="en-US" dirty="0" smtClean="0"/>
              <a:t>Steel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Materials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263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24000"/>
            <a:ext cx="3352800" cy="4572000"/>
          </a:xfrm>
        </p:spPr>
        <p:txBody>
          <a:bodyPr/>
          <a:lstStyle/>
          <a:p>
            <a:r>
              <a:rPr lang="en-US" dirty="0" smtClean="0"/>
              <a:t>Left Handed Males ages 19-65 in the 99</a:t>
            </a:r>
            <a:r>
              <a:rPr lang="en-US" baseline="30000" dirty="0" smtClean="0"/>
              <a:t>th</a:t>
            </a:r>
            <a:r>
              <a:rPr lang="en-US" dirty="0" smtClean="0"/>
              <a:t> percentile</a:t>
            </a:r>
          </a:p>
          <a:p>
            <a:r>
              <a:rPr lang="en-US" dirty="0" smtClean="0"/>
              <a:t>Designed for “casual” use at home – about 4.5 hours a day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152400" y="76200"/>
            <a:ext cx="8229600" cy="1219200"/>
          </a:xfrm>
        </p:spPr>
        <p:txBody>
          <a:bodyPr/>
          <a:lstStyle/>
          <a:p>
            <a:pPr algn="ctr"/>
            <a:r>
              <a:rPr lang="en-US" dirty="0" smtClean="0"/>
              <a:t>Target Population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3001046"/>
            <a:ext cx="1516129" cy="315591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95800" y="1784866"/>
            <a:ext cx="1447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Normal-sized hand (50</a:t>
            </a:r>
            <a:r>
              <a:rPr lang="en-US" sz="1400" baseline="30000" dirty="0" smtClean="0"/>
              <a:t>th</a:t>
            </a:r>
            <a:r>
              <a:rPr lang="en-US" sz="1400" dirty="0" smtClean="0"/>
              <a:t> percentile)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6419025" y="1600200"/>
            <a:ext cx="1375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99</a:t>
            </a:r>
            <a:r>
              <a:rPr lang="en-US" baseline="30000" dirty="0" smtClean="0"/>
              <a:t>th</a:t>
            </a:r>
            <a:r>
              <a:rPr lang="en-US" dirty="0" smtClean="0"/>
              <a:t> percentile hand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1346" y="2590800"/>
            <a:ext cx="1713215" cy="35661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" y="4373880"/>
            <a:ext cx="4409313" cy="2484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20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24000"/>
            <a:ext cx="3429000" cy="4572000"/>
          </a:xfrm>
        </p:spPr>
        <p:txBody>
          <a:bodyPr/>
          <a:lstStyle/>
          <a:p>
            <a:r>
              <a:rPr lang="en-US" dirty="0" smtClean="0"/>
              <a:t>The most ergonomic mouse for the largest consumers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Rationale</a:t>
            </a:r>
            <a:endParaRPr lang="en-US" dirty="0"/>
          </a:p>
        </p:txBody>
      </p:sp>
      <p:pic>
        <p:nvPicPr>
          <p:cNvPr id="1026" name="Picture 2" descr="C:\Users\ehslib.EDISON.000\AppData\Local\Microsoft\Windows\Temporary Internet Files\Content.IE5\V1EY5SOB\MC90007870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600200"/>
            <a:ext cx="2065338" cy="401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2838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Overall Design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4538" r="9794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676400"/>
            <a:ext cx="4855691" cy="4572000"/>
          </a:xfrm>
        </p:spPr>
      </p:pic>
      <p:cxnSp>
        <p:nvCxnSpPr>
          <p:cNvPr id="18" name="Straight Arrow Connector 17"/>
          <p:cNvCxnSpPr/>
          <p:nvPr/>
        </p:nvCxnSpPr>
        <p:spPr>
          <a:xfrm flipV="1">
            <a:off x="1524000" y="914400"/>
            <a:ext cx="3352800" cy="3810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914400" y="2203938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150mm- slightly less than hand length #36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6019800" y="228600"/>
            <a:ext cx="2667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*All measurements from Measure of Man by Henry </a:t>
            </a:r>
            <a:r>
              <a:rPr lang="en-US" dirty="0" err="1" smtClean="0"/>
              <a:t>Dreyfuss</a:t>
            </a:r>
            <a:endParaRPr lang="en-US" dirty="0"/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3733800" y="2286000"/>
            <a:ext cx="2362200" cy="19812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810000" y="2362200"/>
            <a:ext cx="762000" cy="76506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78" t="20272" r="28343" b="13220"/>
          <a:stretch/>
        </p:blipFill>
        <p:spPr>
          <a:xfrm>
            <a:off x="6705600" y="4960096"/>
            <a:ext cx="1503485" cy="1456824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6019800" y="4036766"/>
            <a:ext cx="1752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90 mm- slightly less than hand breadth #37</a:t>
            </a:r>
            <a:endParaRPr lang="en-US" dirty="0"/>
          </a:p>
        </p:txBody>
      </p:sp>
      <p:cxnSp>
        <p:nvCxnSpPr>
          <p:cNvPr id="33" name="Straight Arrow Connector 32"/>
          <p:cNvCxnSpPr/>
          <p:nvPr/>
        </p:nvCxnSpPr>
        <p:spPr>
          <a:xfrm flipH="1">
            <a:off x="6934200" y="2514600"/>
            <a:ext cx="914400" cy="6126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5867400" y="1371600"/>
            <a:ext cx="11430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7696200" y="1880772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Primary Button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7315200" y="12192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Secondary Button</a:t>
            </a:r>
            <a:endParaRPr lang="en-US" dirty="0"/>
          </a:p>
        </p:txBody>
      </p:sp>
      <p:cxnSp>
        <p:nvCxnSpPr>
          <p:cNvPr id="42" name="Straight Arrow Connector 41"/>
          <p:cNvCxnSpPr/>
          <p:nvPr/>
        </p:nvCxnSpPr>
        <p:spPr>
          <a:xfrm flipH="1" flipV="1">
            <a:off x="4953000" y="5105400"/>
            <a:ext cx="8382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5181600" y="6134100"/>
            <a:ext cx="1219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Scroll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5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Specifics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4538" r="9794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838" t="-327" r="2042" b="39718"/>
          <a:stretch/>
        </p:blipFill>
        <p:spPr>
          <a:xfrm rot="19058983">
            <a:off x="2818027" y="3267052"/>
            <a:ext cx="3064327" cy="2771088"/>
          </a:xfrm>
        </p:spPr>
      </p:pic>
      <p:cxnSp>
        <p:nvCxnSpPr>
          <p:cNvPr id="10" name="Straight Arrow Connector 9"/>
          <p:cNvCxnSpPr/>
          <p:nvPr/>
        </p:nvCxnSpPr>
        <p:spPr>
          <a:xfrm>
            <a:off x="2209800" y="3276600"/>
            <a:ext cx="23622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2209800" y="4419600"/>
            <a:ext cx="2438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62000" y="3276600"/>
            <a:ext cx="1295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40 mm, half the size of the middle finger</a:t>
            </a:r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5715000" y="3810000"/>
            <a:ext cx="2438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5791200" y="4648200"/>
            <a:ext cx="2438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867400" y="3821723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30 mm, ¼ smaller than ½ middle finger size</a:t>
            </a:r>
            <a:endParaRPr lang="en-US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358"/>
          <a:stretch/>
        </p:blipFill>
        <p:spPr>
          <a:xfrm>
            <a:off x="5043854" y="549567"/>
            <a:ext cx="3780692" cy="2088125"/>
          </a:xfrm>
          <a:prstGeom prst="rect">
            <a:avLst/>
          </a:prstGeom>
        </p:spPr>
      </p:pic>
      <p:sp>
        <p:nvSpPr>
          <p:cNvPr id="26" name="Oval 25"/>
          <p:cNvSpPr/>
          <p:nvPr/>
        </p:nvSpPr>
        <p:spPr>
          <a:xfrm>
            <a:off x="5043854" y="1509346"/>
            <a:ext cx="3810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663" b="19941"/>
          <a:stretch/>
        </p:blipFill>
        <p:spPr>
          <a:xfrm>
            <a:off x="2545835" y="393400"/>
            <a:ext cx="2495088" cy="2612891"/>
          </a:xfrm>
          <a:prstGeom prst="rect">
            <a:avLst/>
          </a:prstGeom>
        </p:spPr>
      </p:pic>
      <p:cxnSp>
        <p:nvCxnSpPr>
          <p:cNvPr id="29" name="Straight Arrow Connector 28"/>
          <p:cNvCxnSpPr/>
          <p:nvPr/>
        </p:nvCxnSpPr>
        <p:spPr>
          <a:xfrm flipV="1">
            <a:off x="1295400" y="2133600"/>
            <a:ext cx="914400" cy="3810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04800" y="2514600"/>
            <a:ext cx="1104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Middle Finger 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933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600200"/>
            <a:ext cx="5592813" cy="41946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8423" y="609599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Progression of the Mouse(1)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32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38200" y="14478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45164" y="228600"/>
            <a:ext cx="7070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Progression of the mouse(2)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591" y="3543300"/>
            <a:ext cx="4419600" cy="3314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591" y="844826"/>
            <a:ext cx="4877224" cy="27813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60970"/>
            <a:ext cx="4747591" cy="3065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57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946" y="1018761"/>
            <a:ext cx="4636053" cy="34770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1000" y="304800"/>
            <a:ext cx="3810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Progression of the mouse (3)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191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179" y="1762151"/>
            <a:ext cx="4572000" cy="32894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7800"/>
            <a:ext cx="4599640" cy="29828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1000" y="228600"/>
            <a:ext cx="518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Progression of the mouse(4)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033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611</TotalTime>
  <Words>244</Words>
  <Application>Microsoft Office PowerPoint</Application>
  <PresentationFormat>On-screen Show (4:3)</PresentationFormat>
  <Paragraphs>50</Paragraphs>
  <Slides>15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Paper</vt:lpstr>
      <vt:lpstr>Design Challenge:  Ergonomic Mouse </vt:lpstr>
      <vt:lpstr>Target Population</vt:lpstr>
      <vt:lpstr>Rationale</vt:lpstr>
      <vt:lpstr>Overall Design</vt:lpstr>
      <vt:lpstr>Specifics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Ergonomic Features</vt:lpstr>
      <vt:lpstr>Feedback</vt:lpstr>
      <vt:lpstr>Materials</vt:lpstr>
    </vt:vector>
  </TitlesOfParts>
  <Company>Edison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Design Challenge:  Ergonomic Mouse</dc:title>
  <dc:creator>EHS Library</dc:creator>
  <cp:lastModifiedBy>trainer9061</cp:lastModifiedBy>
  <cp:revision>28</cp:revision>
  <dcterms:created xsi:type="dcterms:W3CDTF">2014-10-14T14:18:54Z</dcterms:created>
  <dcterms:modified xsi:type="dcterms:W3CDTF">2014-11-05T01:00:02Z</dcterms:modified>
</cp:coreProperties>
</file>